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516636"/>
            <a:ext cx="140818" cy="140818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98602" y="365760"/>
            <a:ext cx="2011680" cy="4425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2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2420" dirty="0"/>
          </a:p>
        </p:txBody>
      </p:sp>
      <p:sp>
        <p:nvSpPr>
          <p:cNvPr id="4" name="Shape 2"/>
          <p:cNvSpPr/>
          <p:nvPr/>
        </p:nvSpPr>
        <p:spPr>
          <a:xfrm>
            <a:off x="5760720" y="411480"/>
            <a:ext cx="2926080" cy="310896"/>
          </a:xfrm>
          <a:prstGeom prst="roundRect">
            <a:avLst>
              <a:gd name="adj" fmla="val 50000"/>
            </a:avLst>
          </a:prstGeom>
          <a:solidFill>
            <a:srgbClr val="3E2B11"/>
          </a:solidFill>
          <a:ln w="6350">
            <a:solidFill>
              <a:srgbClr val="E8901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760720" y="411480"/>
            <a:ext cx="2926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● U.S. PATENT GRANTED — NO. 12,625,472</a:t>
            </a:r>
            <a:endParaRPr lang="en-US" sz="950" dirty="0"/>
          </a:p>
        </p:txBody>
      </p:sp>
      <p:pic>
        <p:nvPicPr>
          <p:cNvPr id="6" name="Image 0" descr="/sessions/youthful-exciting-noether/mnt/wartek-site/renders/her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0" y="1298448"/>
            <a:ext cx="4389120" cy="24688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57200" y="1463040"/>
            <a:ext cx="45720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7600" b="1" spc="10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7600" dirty="0"/>
          </a:p>
        </p:txBody>
      </p:sp>
      <p:sp>
        <p:nvSpPr>
          <p:cNvPr id="8" name="Text 5"/>
          <p:cNvSpPr/>
          <p:nvPr/>
        </p:nvSpPr>
        <p:spPr>
          <a:xfrm>
            <a:off x="457200" y="2788920"/>
            <a:ext cx="4572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8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world's first </a:t>
            </a:r>
            <a:pPr indent="0" marL="0">
              <a:buNone/>
            </a:pPr>
            <a:r>
              <a:rPr lang="en-US" sz="18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dual-display tactical watch</a:t>
            </a:r>
            <a:pPr indent="0" marL="0">
              <a:buNone/>
            </a:pPr>
            <a:r>
              <a:rPr lang="en-US" sz="18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457200" y="3657600"/>
            <a:ext cx="36576" cy="77724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0" name="Text 7"/>
          <p:cNvSpPr/>
          <p:nvPr/>
        </p:nvSpPr>
        <p:spPr>
          <a:xfrm>
            <a:off x="658368" y="3657600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INVESTOR BRIEFING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658368" y="3950208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Jaylan Mobley · Founder &amp; CEO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658368" y="4224528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spc="200" kern="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jaylan@wartek.co · wartek.co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10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WHO IT'S FOR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Anyone whose hands are full — or whose eyes need to stay on what they're doing.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457200" y="2286000"/>
            <a:ext cx="2743200" cy="1188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57200" y="2286000"/>
            <a:ext cx="36576" cy="11887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9" name="Text 7"/>
          <p:cNvSpPr/>
          <p:nvPr/>
        </p:nvSpPr>
        <p:spPr>
          <a:xfrm>
            <a:off x="621792" y="2395728"/>
            <a:ext cx="2514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SOF / OPERATORS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621792" y="2615184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Tactical professionals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21792" y="2889504"/>
            <a:ext cx="2514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Tier 1 / Tier 2 units, federal LE, intel community. Off-net by default is mission-critical.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3291840" y="2286000"/>
            <a:ext cx="2743200" cy="1188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291840" y="2286000"/>
            <a:ext cx="36576" cy="11887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4" name="Text 12"/>
          <p:cNvSpPr/>
          <p:nvPr/>
        </p:nvSpPr>
        <p:spPr>
          <a:xfrm>
            <a:off x="3456432" y="2395728"/>
            <a:ext cx="2514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FIRST RESPONDERS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3456432" y="2615184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Fire · EMS · Police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3456432" y="2889504"/>
            <a:ext cx="2514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Real-time biometrics for command staff. Squad view for incident commanders.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6126480" y="2286000"/>
            <a:ext cx="2743200" cy="1188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126480" y="2286000"/>
            <a:ext cx="36576" cy="11887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9" name="Text 17"/>
          <p:cNvSpPr/>
          <p:nvPr/>
        </p:nvSpPr>
        <p:spPr>
          <a:xfrm>
            <a:off x="6291072" y="2395728"/>
            <a:ext cx="2514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HEALTHCARE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6291072" y="2615184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Nurses · Physicians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291072" y="2889504"/>
            <a:ext cx="2514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 shifts. Continuous vitals. Quiet, low-signature in patient rooms.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457200" y="3566160"/>
            <a:ext cx="2743200" cy="1188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57200" y="3566160"/>
            <a:ext cx="36576" cy="11887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24" name="Text 22"/>
          <p:cNvSpPr/>
          <p:nvPr/>
        </p:nvSpPr>
        <p:spPr>
          <a:xfrm>
            <a:off x="621792" y="3675888"/>
            <a:ext cx="2514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TRADESPEOPLE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21792" y="3895344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Welders · Plumbers · Electricians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21792" y="4169664"/>
            <a:ext cx="2514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Heat stress monitoring. Rugged. Works with gloves and wet hands.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3291840" y="3566160"/>
            <a:ext cx="2743200" cy="1188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3291840" y="3566160"/>
            <a:ext cx="36576" cy="11887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29" name="Text 27"/>
          <p:cNvSpPr/>
          <p:nvPr/>
        </p:nvSpPr>
        <p:spPr>
          <a:xfrm>
            <a:off x="3456432" y="3675888"/>
            <a:ext cx="2514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PERFORMANCE ATHLETES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3456432" y="3895344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Endurance · Tactical fitness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3456432" y="4169664"/>
            <a:ext cx="2514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Volar PPG is the better optical site. Athletes get the cleaner signal.</a:t>
            </a:r>
            <a:endParaRPr lang="en-US" sz="950" dirty="0"/>
          </a:p>
        </p:txBody>
      </p:sp>
      <p:sp>
        <p:nvSpPr>
          <p:cNvPr id="32" name="Shape 30"/>
          <p:cNvSpPr/>
          <p:nvPr/>
        </p:nvSpPr>
        <p:spPr>
          <a:xfrm>
            <a:off x="6126480" y="3566160"/>
            <a:ext cx="2743200" cy="1188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126480" y="3566160"/>
            <a:ext cx="36576" cy="11887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34" name="Text 32"/>
          <p:cNvSpPr/>
          <p:nvPr/>
        </p:nvSpPr>
        <p:spPr>
          <a:xfrm>
            <a:off x="6291072" y="3675888"/>
            <a:ext cx="2514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ACTIVE ENTHUSIASTS</a:t>
            </a:r>
            <a:endParaRPr lang="en-US" sz="850" dirty="0"/>
          </a:p>
        </p:txBody>
      </p:sp>
      <p:sp>
        <p:nvSpPr>
          <p:cNvPr id="35" name="Text 33"/>
          <p:cNvSpPr/>
          <p:nvPr/>
        </p:nvSpPr>
        <p:spPr>
          <a:xfrm>
            <a:off x="6291072" y="3895344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Hunters · Mountaineers · Sailors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6291072" y="4169664"/>
            <a:ext cx="2514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GPS on-board. Multi-day battery. Works without a phone in your pocket.</a:t>
            </a:r>
            <a:endParaRPr lang="en-US" sz="950" dirty="0"/>
          </a:p>
        </p:txBody>
      </p:sp>
      <p:sp>
        <p:nvSpPr>
          <p:cNvPr id="37" name="Text 35"/>
          <p:cNvSpPr/>
          <p:nvPr/>
        </p:nvSpPr>
        <p:spPr>
          <a:xfrm>
            <a:off x="457200" y="47365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i="1" dirty="0">
                <a:solidFill>
                  <a:srgbClr val="6A6A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platform. Two SKUs is unnecessary — the watch is tactical out of the box, civilian-friendly with the app.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11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MARKET &amp; POSITIONING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markets. One product. Different distribution paths.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457200" y="2240280"/>
            <a:ext cx="4114800" cy="228600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57200" y="2240280"/>
            <a:ext cx="4114800" cy="36576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2350008"/>
            <a:ext cx="3749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CIVILIAN TRACK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640080" y="2587752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 play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$78B+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640080" y="3447288"/>
            <a:ext cx="3749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Global smartwatch market (2025)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40080" y="3685032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DTC e-commerce. Operator-style brand, mass-market form. Drives volume, brand recognition, and validation. The Whoop / Oura playbook with a tactical posture.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40080" y="4197096"/>
            <a:ext cx="3749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DTC  ·  RETAIL  ·  BRAND-LED</a:t>
            </a:r>
            <a:endParaRPr lang="en-US" sz="850" dirty="0"/>
          </a:p>
        </p:txBody>
      </p:sp>
      <p:sp>
        <p:nvSpPr>
          <p:cNvPr id="15" name="Shape 13"/>
          <p:cNvSpPr/>
          <p:nvPr/>
        </p:nvSpPr>
        <p:spPr>
          <a:xfrm>
            <a:off x="4754880" y="2240280"/>
            <a:ext cx="4114800" cy="228600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754880" y="2240280"/>
            <a:ext cx="4114800" cy="36576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7" name="Text 15"/>
          <p:cNvSpPr/>
          <p:nvPr/>
        </p:nvSpPr>
        <p:spPr>
          <a:xfrm>
            <a:off x="4937760" y="2350008"/>
            <a:ext cx="3749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TACTICAL TRACK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4937760" y="2587752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Margin play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4937760" y="3008376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$3B+</a:t>
            </a:r>
            <a:endParaRPr lang="en-US" sz="2800" dirty="0"/>
          </a:p>
        </p:txBody>
      </p:sp>
      <p:sp>
        <p:nvSpPr>
          <p:cNvPr id="20" name="Text 18"/>
          <p:cNvSpPr/>
          <p:nvPr/>
        </p:nvSpPr>
        <p:spPr>
          <a:xfrm>
            <a:off x="4937760" y="3447288"/>
            <a:ext cx="3749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Wearable tech in defense by 2028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937760" y="3685032"/>
            <a:ext cx="3749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SOCOM, federal LEO, DHS, allied SOF, private security firms. Multi-year procurement contracts. High margin per unit. Halo-effect on the civilian line.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937760" y="4197096"/>
            <a:ext cx="3749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GOV  ·  PROCUREMENT  ·  ENTERPRISE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457200" y="47365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i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markets, one patent — both protected, both ready to scale.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12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COMPETITIVE MOAT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can't be retrofitted by anyone else.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457200" y="2194560"/>
            <a:ext cx="2011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2468880" y="2194560"/>
            <a:ext cx="1554480" cy="365760"/>
          </a:xfrm>
          <a:prstGeom prst="rect">
            <a:avLst/>
          </a:prstGeom>
          <a:solidFill>
            <a:srgbClr val="3E2B11"/>
          </a:solidFill>
          <a:ln/>
        </p:spPr>
      </p:sp>
      <p:sp>
        <p:nvSpPr>
          <p:cNvPr id="9" name="Text 7"/>
          <p:cNvSpPr/>
          <p:nvPr/>
        </p:nvSpPr>
        <p:spPr>
          <a:xfrm>
            <a:off x="2468880" y="219456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WARTEK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023360" y="219456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00" kern="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Apple Watch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577840" y="219456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00" kern="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Garmin Tactix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7132320" y="2194560"/>
            <a:ext cx="1554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spc="200" kern="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Whoop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57200" y="2560320"/>
            <a:ext cx="8229600" cy="18288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" y="2606040"/>
            <a:ext cx="2011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 displays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2468880" y="260604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✓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023360" y="260604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5577840" y="260604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132320" y="260604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457200" y="2953512"/>
            <a:ext cx="8229600" cy="347472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20" name="Text 18"/>
          <p:cNvSpPr/>
          <p:nvPr/>
        </p:nvSpPr>
        <p:spPr>
          <a:xfrm>
            <a:off x="457200" y="2953512"/>
            <a:ext cx="2011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Volar sensor placement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2468880" y="2953512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✓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4023360" y="2953512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5577840" y="2953512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7132320" y="2953512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457200" y="3300984"/>
            <a:ext cx="2011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Off-net by default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2468880" y="3300984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✓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023360" y="3300984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5577840" y="3300984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~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7132320" y="3300984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30" name="Shape 28"/>
          <p:cNvSpPr/>
          <p:nvPr/>
        </p:nvSpPr>
        <p:spPr>
          <a:xfrm>
            <a:off x="457200" y="3648456"/>
            <a:ext cx="8229600" cy="347472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31" name="Text 29"/>
          <p:cNvSpPr/>
          <p:nvPr/>
        </p:nvSpPr>
        <p:spPr>
          <a:xfrm>
            <a:off x="457200" y="3648456"/>
            <a:ext cx="2011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phone required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2468880" y="3648456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✓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4023360" y="3648456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34" name="Text 32"/>
          <p:cNvSpPr/>
          <p:nvPr/>
        </p:nvSpPr>
        <p:spPr>
          <a:xfrm>
            <a:off x="5577840" y="3648456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~</a:t>
            </a:r>
            <a:endParaRPr lang="en-US" sz="1300" dirty="0"/>
          </a:p>
        </p:txBody>
      </p:sp>
      <p:sp>
        <p:nvSpPr>
          <p:cNvPr id="35" name="Text 33"/>
          <p:cNvSpPr/>
          <p:nvPr/>
        </p:nvSpPr>
        <p:spPr>
          <a:xfrm>
            <a:off x="7132320" y="3648456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457200" y="3995928"/>
            <a:ext cx="2011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Squad biometrics view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2468880" y="3995928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✓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4023360" y="3995928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5577840" y="3995928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40" name="Text 38"/>
          <p:cNvSpPr/>
          <p:nvPr/>
        </p:nvSpPr>
        <p:spPr>
          <a:xfrm>
            <a:off x="7132320" y="3995928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✗</a:t>
            </a:r>
            <a:endParaRPr lang="en-US" sz="1300" dirty="0"/>
          </a:p>
        </p:txBody>
      </p:sp>
      <p:sp>
        <p:nvSpPr>
          <p:cNvPr id="41" name="Shape 39"/>
          <p:cNvSpPr/>
          <p:nvPr/>
        </p:nvSpPr>
        <p:spPr>
          <a:xfrm>
            <a:off x="457200" y="4343400"/>
            <a:ext cx="8229600" cy="347472"/>
          </a:xfrm>
          <a:prstGeom prst="rect">
            <a:avLst/>
          </a:prstGeom>
          <a:solidFill>
            <a:srgbClr val="111111"/>
          </a:solidFill>
          <a:ln/>
        </p:spPr>
      </p:sp>
      <p:sp>
        <p:nvSpPr>
          <p:cNvPr id="42" name="Text 40"/>
          <p:cNvSpPr/>
          <p:nvPr/>
        </p:nvSpPr>
        <p:spPr>
          <a:xfrm>
            <a:off x="457200" y="4343400"/>
            <a:ext cx="20116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USPTO patent-granted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2468880" y="434340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✓</a:t>
            </a:r>
            <a:endParaRPr lang="en-US" sz="1300" dirty="0"/>
          </a:p>
        </p:txBody>
      </p:sp>
      <p:sp>
        <p:nvSpPr>
          <p:cNvPr id="44" name="Text 42"/>
          <p:cNvSpPr/>
          <p:nvPr/>
        </p:nvSpPr>
        <p:spPr>
          <a:xfrm>
            <a:off x="4023360" y="434340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5577840" y="434340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</a:t>
            </a:r>
            <a:endParaRPr lang="en-US" sz="1300" dirty="0"/>
          </a:p>
        </p:txBody>
      </p:sp>
      <p:sp>
        <p:nvSpPr>
          <p:cNvPr id="46" name="Text 44"/>
          <p:cNvSpPr/>
          <p:nvPr/>
        </p:nvSpPr>
        <p:spPr>
          <a:xfrm>
            <a:off x="7132320" y="4343400"/>
            <a:ext cx="1554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</a:t>
            </a:r>
            <a:endParaRPr lang="en-US" sz="1300" dirty="0"/>
          </a:p>
        </p:txBody>
      </p:sp>
      <p:sp>
        <p:nvSpPr>
          <p:cNvPr id="47" name="Text 45"/>
          <p:cNvSpPr/>
          <p:nvPr/>
        </p:nvSpPr>
        <p:spPr>
          <a:xfrm>
            <a:off x="457200" y="4663440"/>
            <a:ext cx="8412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i="1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competitor is architecturally constrained to a single, dorsal display. Their hardware can't accommodate the volar face without giving up the dorsal — and they can't add the dorsal back without infringing the patent.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13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FOUNDER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to solve a problem he lived.</a:t>
            </a:r>
            <a:endParaRPr lang="en-US" sz="2600" dirty="0"/>
          </a:p>
        </p:txBody>
      </p:sp>
      <p:pic>
        <p:nvPicPr>
          <p:cNvPr id="7" name="Image 0" descr="/sessions/youthful-exciting-noether/mnt/wartek-site/renders/founde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6400800" y="2194560"/>
            <a:ext cx="2468880" cy="246888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2194560"/>
            <a:ext cx="5669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Jaylan Mobley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57200" y="2606040"/>
            <a:ext cx="5669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spc="2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Founder &amp; CEO · Inventor of record (U.S. Patent 12,625,472)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57200" y="2907792"/>
            <a:ext cx="5760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Former U.S. Army officer with ten-plus years in the National Guard. Made history as the first cyber officer commissioned in the West Virginia National Guard. First Faculty Fellow at Marshall University via a partnership between the WV Military Authority and Marshall. Also served as a contractor inside the defense industry.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457200" y="4023360"/>
            <a:ext cx="1417320" cy="59436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7200" y="4059936"/>
            <a:ext cx="1417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175K+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502920" y="4370832"/>
            <a:ext cx="1325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Social audience</a:t>
            </a:r>
            <a:endParaRPr lang="en-US" sz="750" dirty="0"/>
          </a:p>
        </p:txBody>
      </p:sp>
      <p:sp>
        <p:nvSpPr>
          <p:cNvPr id="14" name="Shape 11"/>
          <p:cNvSpPr/>
          <p:nvPr/>
        </p:nvSpPr>
        <p:spPr>
          <a:xfrm>
            <a:off x="1920240" y="4023360"/>
            <a:ext cx="1417320" cy="59436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920240" y="4059936"/>
            <a:ext cx="1417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Top 3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1965960" y="4370832"/>
            <a:ext cx="1325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Traackr creator rank, 2025</a:t>
            </a:r>
            <a:endParaRPr lang="en-US" sz="750" dirty="0"/>
          </a:p>
        </p:txBody>
      </p:sp>
      <p:sp>
        <p:nvSpPr>
          <p:cNvPr id="17" name="Shape 14"/>
          <p:cNvSpPr/>
          <p:nvPr/>
        </p:nvSpPr>
        <p:spPr>
          <a:xfrm>
            <a:off x="3383280" y="4023360"/>
            <a:ext cx="1417320" cy="59436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3383280" y="4059936"/>
            <a:ext cx="1417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300M+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3429000" y="4370832"/>
            <a:ext cx="1325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Views across platforms</a:t>
            </a:r>
            <a:endParaRPr lang="en-US" sz="750" dirty="0"/>
          </a:p>
        </p:txBody>
      </p:sp>
      <p:sp>
        <p:nvSpPr>
          <p:cNvPr id="20" name="Shape 17"/>
          <p:cNvSpPr/>
          <p:nvPr/>
        </p:nvSpPr>
        <p:spPr>
          <a:xfrm>
            <a:off x="4846320" y="4023360"/>
            <a:ext cx="1417320" cy="59436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4846320" y="4059936"/>
            <a:ext cx="1417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13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4892040" y="4370832"/>
            <a:ext cx="13258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Major brand partnerships</a:t>
            </a:r>
            <a:endParaRPr lang="en-US" sz="750" dirty="0"/>
          </a:p>
        </p:txBody>
      </p:sp>
      <p:sp>
        <p:nvSpPr>
          <p:cNvPr id="23" name="Text 20"/>
          <p:cNvSpPr/>
          <p:nvPr/>
        </p:nvSpPr>
        <p:spPr>
          <a:xfrm>
            <a:off x="457200" y="4709160"/>
            <a:ext cx="5760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spc="1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Nike · Heineken · Puma · General Mills · Netflix · Universal · WNBA · NFL · Jordan · G7 Foundation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14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TRACTION &amp; MOMENTUM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What's already done.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457200" y="240487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228600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PATENT GRANTED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40080" y="250545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U.S. No. 12,625,472 · issued May 12, 2026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57200" y="290779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11" name="Text 9"/>
          <p:cNvSpPr/>
          <p:nvPr/>
        </p:nvSpPr>
        <p:spPr>
          <a:xfrm>
            <a:off x="640080" y="278892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PRODUCT DESIGN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640080" y="300837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design complete · CAD files · 3D renders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41071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14" name="Text 12"/>
          <p:cNvSpPr/>
          <p:nvPr/>
        </p:nvSpPr>
        <p:spPr>
          <a:xfrm>
            <a:off x="640080" y="329184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WEBSITE LIVE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640080" y="351129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wartek.co · brand language, partner-facing one-pager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57200" y="391363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17" name="Text 15"/>
          <p:cNvSpPr/>
          <p:nvPr/>
        </p:nvSpPr>
        <p:spPr>
          <a:xfrm>
            <a:off x="640080" y="379476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COMPANION APP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40080" y="401421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Interactive prototype live · demo-ready today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754880" y="240487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20" name="Text 18"/>
          <p:cNvSpPr/>
          <p:nvPr/>
        </p:nvSpPr>
        <p:spPr>
          <a:xfrm>
            <a:off x="4937760" y="228600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ENGINEERING PARTNER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937760" y="250545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Kickr Design · prototype hardware development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4754880" y="290779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23" name="Text 21"/>
          <p:cNvSpPr/>
          <p:nvPr/>
        </p:nvSpPr>
        <p:spPr>
          <a:xfrm>
            <a:off x="4937760" y="278892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MANUFACTURING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4937760" y="300837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Marshall University Advanced Manufacturing Center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4754880" y="341071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26" name="Text 24"/>
          <p:cNvSpPr/>
          <p:nvPr/>
        </p:nvSpPr>
        <p:spPr>
          <a:xfrm>
            <a:off x="4937760" y="329184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VALIDATION VECTOR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4937760" y="351129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U.S. Special Operations Command (SOCOM) signal validation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4754880" y="3913632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29" name="Text 27"/>
          <p:cNvSpPr/>
          <p:nvPr/>
        </p:nvSpPr>
        <p:spPr>
          <a:xfrm>
            <a:off x="4937760" y="3794760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FOUNDER PLATFORM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4937760" y="4014216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175K+ social audience · launch distribution built-in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457200" y="4434840"/>
            <a:ext cx="8412480" cy="36576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32" name="Text 30"/>
          <p:cNvSpPr/>
          <p:nvPr/>
        </p:nvSpPr>
        <p:spPr>
          <a:xfrm>
            <a:off x="457200" y="452628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4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PARTNERS &amp; CREDENTIALS</a:t>
            </a:r>
            <a:endParaRPr lang="en-US" sz="900" dirty="0"/>
          </a:p>
        </p:txBody>
      </p:sp>
      <p:pic>
        <p:nvPicPr>
          <p:cNvPr id="33" name="Image 0" descr="/sessions/youthful-exciting-noether/mnt/wartek-site/renders/logo-kick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463040" y="4754880"/>
            <a:ext cx="1463040" cy="365760"/>
          </a:xfrm>
          <a:prstGeom prst="rect">
            <a:avLst/>
          </a:prstGeom>
        </p:spPr>
      </p:pic>
      <p:pic>
        <p:nvPicPr>
          <p:cNvPr id="34" name="Image 1" descr="/sessions/youthful-exciting-noether/mnt/wartek-site/renders/logo-socom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3840480" y="4663440"/>
            <a:ext cx="914400" cy="502920"/>
          </a:xfrm>
          <a:prstGeom prst="rect">
            <a:avLst/>
          </a:prstGeom>
        </p:spPr>
      </p:pic>
      <p:pic>
        <p:nvPicPr>
          <p:cNvPr id="35" name="Image 2" descr="/sessions/youthful-exciting-noether/mnt/wartek-site/renders/logo-marshall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5852160" y="4754880"/>
            <a:ext cx="1737360" cy="365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128016" cy="128016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76656" y="320040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15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3268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ASK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170432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Fund the build.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457200" y="184708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Raising </a:t>
            </a:r>
            <a:pPr indent="0" marL="0">
              <a:buNone/>
            </a:pPr>
            <a:r>
              <a:rPr lang="en-US" sz="14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$250K</a:t>
            </a:r>
            <a:pPr indent="0" marL="0">
              <a:buNone/>
            </a:pPr>
            <a:r>
              <a:rPr lang="en-US" sz="14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(seed) to take WARTEK from patent-granted to a first working prototype.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2395728"/>
            <a:ext cx="4937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USE OF FUNDS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57200" y="2724912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&amp; first prototype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57200" y="2916936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Kickr Design</a:t>
            </a:r>
            <a:endParaRPr lang="en-US" sz="850" dirty="0"/>
          </a:p>
        </p:txBody>
      </p:sp>
      <p:sp>
        <p:nvSpPr>
          <p:cNvPr id="11" name="Shape 9"/>
          <p:cNvSpPr/>
          <p:nvPr/>
        </p:nvSpPr>
        <p:spPr>
          <a:xfrm>
            <a:off x="3611880" y="2788920"/>
            <a:ext cx="914400" cy="64008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12" name="Shape 10"/>
          <p:cNvSpPr/>
          <p:nvPr/>
        </p:nvSpPr>
        <p:spPr>
          <a:xfrm>
            <a:off x="3611880" y="2788920"/>
            <a:ext cx="914400" cy="64008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3" name="Text 11"/>
          <p:cNvSpPr/>
          <p:nvPr/>
        </p:nvSpPr>
        <p:spPr>
          <a:xfrm>
            <a:off x="4617720" y="2724912"/>
            <a:ext cx="777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$130K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57200" y="3209544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Brand &amp; go-to-market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57200" y="3401568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launch · content · reach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611880" y="3273552"/>
            <a:ext cx="914400" cy="64008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17" name="Shape 15"/>
          <p:cNvSpPr/>
          <p:nvPr/>
        </p:nvSpPr>
        <p:spPr>
          <a:xfrm>
            <a:off x="3611880" y="3273552"/>
            <a:ext cx="351692" cy="64008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8" name="Text 16"/>
          <p:cNvSpPr/>
          <p:nvPr/>
        </p:nvSpPr>
        <p:spPr>
          <a:xfrm>
            <a:off x="4617720" y="3209544"/>
            <a:ext cx="777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$50K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57200" y="3694176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IP, trademark &amp; entity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457200" y="3886200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patent upkeep · counsel</a:t>
            </a:r>
            <a:endParaRPr lang="en-US" sz="850" dirty="0"/>
          </a:p>
        </p:txBody>
      </p:sp>
      <p:sp>
        <p:nvSpPr>
          <p:cNvPr id="21" name="Shape 19"/>
          <p:cNvSpPr/>
          <p:nvPr/>
        </p:nvSpPr>
        <p:spPr>
          <a:xfrm>
            <a:off x="3611880" y="3758184"/>
            <a:ext cx="914400" cy="64008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22" name="Shape 20"/>
          <p:cNvSpPr/>
          <p:nvPr/>
        </p:nvSpPr>
        <p:spPr>
          <a:xfrm>
            <a:off x="3611880" y="3758184"/>
            <a:ext cx="281354" cy="64008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23" name="Text 21"/>
          <p:cNvSpPr/>
          <p:nvPr/>
        </p:nvSpPr>
        <p:spPr>
          <a:xfrm>
            <a:off x="4617720" y="3694176"/>
            <a:ext cx="777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$40K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57200" y="4178808"/>
            <a:ext cx="3108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Operating runway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57200" y="4370832"/>
            <a:ext cx="3108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tools · ops · contingency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3611880" y="4242816"/>
            <a:ext cx="914400" cy="64008"/>
          </a:xfrm>
          <a:prstGeom prst="rect">
            <a:avLst/>
          </a:prstGeom>
          <a:solidFill>
            <a:srgbClr val="1F1F1F"/>
          </a:solidFill>
          <a:ln/>
        </p:spPr>
      </p:sp>
      <p:sp>
        <p:nvSpPr>
          <p:cNvPr id="27" name="Shape 25"/>
          <p:cNvSpPr/>
          <p:nvPr/>
        </p:nvSpPr>
        <p:spPr>
          <a:xfrm>
            <a:off x="3611880" y="4242816"/>
            <a:ext cx="211015" cy="64008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28" name="Text 26"/>
          <p:cNvSpPr/>
          <p:nvPr/>
        </p:nvSpPr>
        <p:spPr>
          <a:xfrm>
            <a:off x="4617720" y="4178808"/>
            <a:ext cx="7772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$30K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5852160" y="2395728"/>
            <a:ext cx="2834640" cy="1234440"/>
          </a:xfrm>
          <a:prstGeom prst="rect">
            <a:avLst/>
          </a:prstGeom>
          <a:solidFill>
            <a:srgbClr val="181818"/>
          </a:solidFill>
          <a:ln w="9525">
            <a:solidFill>
              <a:srgbClr val="E8901C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989320" y="2505456"/>
            <a:ext cx="2606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2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TERMS</a:t>
            </a:r>
            <a:endParaRPr lang="en-US" sz="850" dirty="0"/>
          </a:p>
        </p:txBody>
      </p:sp>
      <p:sp>
        <p:nvSpPr>
          <p:cNvPr id="31" name="Text 29"/>
          <p:cNvSpPr/>
          <p:nvPr/>
        </p:nvSpPr>
        <p:spPr>
          <a:xfrm>
            <a:off x="5989320" y="2706624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$5M valuation</a:t>
            </a:r>
            <a:endParaRPr lang="en-US" sz="2400" dirty="0"/>
          </a:p>
        </p:txBody>
      </p:sp>
      <p:sp>
        <p:nvSpPr>
          <p:cNvPr id="32" name="Text 30"/>
          <p:cNvSpPr/>
          <p:nvPr/>
        </p:nvSpPr>
        <p:spPr>
          <a:xfrm>
            <a:off x="5989320" y="3127248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 any amount — equity is pro-rata to the $5M valuation. Offered via SAFE; full terms under NDA.</a:t>
            </a:r>
            <a:endParaRPr lang="en-US" sz="1000" dirty="0"/>
          </a:p>
        </p:txBody>
      </p:sp>
      <p:sp>
        <p:nvSpPr>
          <p:cNvPr id="33" name="Shape 31"/>
          <p:cNvSpPr/>
          <p:nvPr/>
        </p:nvSpPr>
        <p:spPr>
          <a:xfrm>
            <a:off x="5852160" y="3721608"/>
            <a:ext cx="2834640" cy="896112"/>
          </a:xfrm>
          <a:prstGeom prst="rect">
            <a:avLst/>
          </a:prstGeom>
          <a:solidFill>
            <a:srgbClr val="111111"/>
          </a:solidFill>
          <a:ln w="9525">
            <a:solidFill>
              <a:srgbClr val="26262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989320" y="3794760"/>
            <a:ext cx="25603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CONTACT</a:t>
            </a:r>
            <a:endParaRPr lang="en-US" sz="850" dirty="0"/>
          </a:p>
        </p:txBody>
      </p:sp>
      <p:sp>
        <p:nvSpPr>
          <p:cNvPr id="35" name="Text 33"/>
          <p:cNvSpPr/>
          <p:nvPr/>
        </p:nvSpPr>
        <p:spPr>
          <a:xfrm>
            <a:off x="5989320" y="3977640"/>
            <a:ext cx="26060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Jaylan Mobley · Founder &amp; CEO</a:t>
            </a:r>
            <a:endParaRPr lang="en-US" sz="1150" dirty="0"/>
          </a:p>
        </p:txBody>
      </p:sp>
      <p:sp>
        <p:nvSpPr>
          <p:cNvPr id="36" name="Text 34"/>
          <p:cNvSpPr/>
          <p:nvPr/>
        </p:nvSpPr>
        <p:spPr>
          <a:xfrm>
            <a:off x="5989320" y="4233672"/>
            <a:ext cx="26060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jaylan@wartek.co · wartek.co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457200" y="4828032"/>
            <a:ext cx="75895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Proposed terms for discussion only, subject to negotiation. This is not an offer to sell securities.</a:t>
            </a:r>
            <a:endParaRPr lang="en-US" sz="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128016" cy="128016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76656" y="320040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16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3268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OPPORTUNITY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170432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the math works.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457200" y="184708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category bet protected by a granted patent — priced for a real return.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2395728"/>
            <a:ext cx="3657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DEAL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57200" y="2724912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$250K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874520" y="2724912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Seed target (raising)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57200" y="3291840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$5M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874520" y="3291840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valuation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57200" y="3858768"/>
            <a:ext cx="1371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5%</a:t>
            </a:r>
            <a:endParaRPr lang="en-US" sz="3000" dirty="0"/>
          </a:p>
        </p:txBody>
      </p:sp>
      <p:sp>
        <p:nvSpPr>
          <p:cNvPr id="14" name="Text 12"/>
          <p:cNvSpPr/>
          <p:nvPr/>
        </p:nvSpPr>
        <p:spPr>
          <a:xfrm>
            <a:off x="1874520" y="3858768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Equity if you fund the full round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57200" y="4498848"/>
            <a:ext cx="40233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COMPARABLE WEARABLE COMPANIES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457200" y="4681728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Whoop ~$3.6B · Oura ~$2.5B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846320" y="2395728"/>
            <a:ext cx="3840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ILLUSTRATIVE RETURN AT $5M ENTRY</a:t>
            </a:r>
            <a:endParaRPr lang="en-US" sz="100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846320" y="2706624"/>
          <a:ext cx="3840480" cy="914400"/>
        </p:xfrm>
        <a:graphic>
          <a:graphicData uri="http://schemas.openxmlformats.org/drawingml/2006/table">
            <a:tbl>
              <a:tblPr/>
              <a:tblGrid>
                <a:gridCol w="1280160"/>
                <a:gridCol w="1371600"/>
                <a:gridCol w="1188720"/>
              </a:tblGrid>
              <a:tr h="2926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50" b="1" spc="100" kern="0" dirty="0">
                          <a:solidFill>
                            <a:srgbClr val="6A6A6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EXIT VALUE</a:t>
                      </a:r>
                      <a:endParaRPr lang="en-US" sz="85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50" b="1" spc="100" kern="0" dirty="0">
                          <a:solidFill>
                            <a:srgbClr val="6A6A6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$250K BECOMES</a:t>
                      </a:r>
                      <a:endParaRPr lang="en-US" sz="85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50" b="1" spc="100" kern="0" dirty="0">
                          <a:solidFill>
                            <a:srgbClr val="6A6A6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RETURN</a:t>
                      </a:r>
                      <a:endParaRPr lang="en-US" sz="85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$30M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$1.5M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A8A8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6×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$75M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B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$3.75M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B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AE3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15×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2B1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$150M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$7.5M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A8A8A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30×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 16"/>
          <p:cNvSpPr/>
          <p:nvPr/>
        </p:nvSpPr>
        <p:spPr>
          <a:xfrm>
            <a:off x="457200" y="484632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Illustrative exit scenarios for discussion only — returns shown gross of future dilution. Not a projection, guarantee, or offer to sell securities.</a:t>
            </a:r>
            <a:endParaRPr lang="en-US" sz="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128016" cy="128016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76656" y="320040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17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3268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MATH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170432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your return works.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457200" y="1847088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4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enter at a low valuation, so every dollar of exit value works harder. Four steps: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457200" y="2432304"/>
            <a:ext cx="310896" cy="310896"/>
          </a:xfrm>
          <a:prstGeom prst="ellipse">
            <a:avLst/>
          </a:prstGeom>
          <a:solidFill>
            <a:srgbClr val="3E2B11"/>
          </a:solidFill>
          <a:ln w="9525">
            <a:solidFill>
              <a:srgbClr val="E8901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2432304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96112" y="2414016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 at the $5M valuation.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57200" y="2999232"/>
            <a:ext cx="310896" cy="310896"/>
          </a:xfrm>
          <a:prstGeom prst="ellipse">
            <a:avLst/>
          </a:prstGeom>
          <a:solidFill>
            <a:srgbClr val="3E2B11"/>
          </a:solidFill>
          <a:ln w="9525">
            <a:solidFill>
              <a:srgbClr val="E8901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57200" y="299923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96112" y="2980944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stake = your check ÷ $5M.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457200" y="3566160"/>
            <a:ext cx="310896" cy="310896"/>
          </a:xfrm>
          <a:prstGeom prst="ellipse">
            <a:avLst/>
          </a:prstGeom>
          <a:solidFill>
            <a:srgbClr val="3E2B11"/>
          </a:solidFill>
          <a:ln w="9525">
            <a:solidFill>
              <a:srgbClr val="E8901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57200" y="3566160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96112" y="3547872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exit, you receive your stake × the exit value.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457200" y="4133088"/>
            <a:ext cx="310896" cy="310896"/>
          </a:xfrm>
          <a:prstGeom prst="ellipse">
            <a:avLst/>
          </a:prstGeom>
          <a:solidFill>
            <a:srgbClr val="3E2B11"/>
          </a:solidFill>
          <a:ln w="9525">
            <a:solidFill>
              <a:srgbClr val="E8901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57200" y="4133088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96112" y="4114800"/>
            <a:ext cx="3200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return = that payout ÷ your check.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4663440" y="2377440"/>
            <a:ext cx="40233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1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WHAT YOUR CHECK BECOMES AT EXIT</a:t>
            </a:r>
            <a:endParaRPr lang="en-US" sz="950" dirty="0"/>
          </a:p>
        </p:txBody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663440" y="2670048"/>
          <a:ext cx="4023360" cy="914400"/>
        </p:xfrm>
        <a:graphic>
          <a:graphicData uri="http://schemas.openxmlformats.org/drawingml/2006/table">
            <a:tbl>
              <a:tblPr/>
              <a:tblGrid>
                <a:gridCol w="1005840"/>
                <a:gridCol w="1005840"/>
                <a:gridCol w="1005840"/>
                <a:gridCol w="1005840"/>
              </a:tblGrid>
              <a:tr h="310896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50" b="1" dirty="0">
                          <a:solidFill>
                            <a:srgbClr val="6A6A6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YOUR CHECK</a:t>
                      </a:r>
                      <a:endParaRPr lang="en-US" sz="85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50" b="1" dirty="0">
                          <a:solidFill>
                            <a:srgbClr val="6A6A6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$30M EXIT</a:t>
                      </a:r>
                      <a:endParaRPr lang="en-US" sz="85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50" b="1" dirty="0">
                          <a:solidFill>
                            <a:srgbClr val="6A6A6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$75M EXIT</a:t>
                      </a:r>
                      <a:endParaRPr lang="en-US" sz="85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850" b="1" dirty="0">
                          <a:solidFill>
                            <a:srgbClr val="6A6A6A"/>
                          </a:solidFill>
                          <a:latin typeface="Consolas" pitchFamily="34" charset="0"/>
                          <a:ea typeface="Consolas" pitchFamily="34" charset="-122"/>
                          <a:cs typeface="Consolas" pitchFamily="34" charset="-120"/>
                        </a:rPr>
                        <a:t>$150M EXIT</a:t>
                      </a:r>
                      <a:endParaRPr lang="en-US" sz="85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1111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E890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$50K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$300K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$750K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$1.5M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E890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$100K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$600K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$1.5M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E8901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$250K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$1.5M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$3.75M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$7.5M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25400" anchor="ctr">
                    <a:lnL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6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 19"/>
          <p:cNvSpPr/>
          <p:nvPr/>
        </p:nvSpPr>
        <p:spPr>
          <a:xfrm>
            <a:off x="4663440" y="4334256"/>
            <a:ext cx="4023360" cy="493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i="1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acquisition counts as an exit — you receive your ownership % of the sale price. Same entry valuation = same multiple on every check (6× / 15× / 30×).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457200" y="4846320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Illustrative exit scenarios for discussion only — figures shown gross of future dilution. Not a projection, guarantee, or offer to sell securities.</a:t>
            </a:r>
            <a:endParaRPr lang="en-US" sz="7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57200"/>
            <a:ext cx="128016" cy="128016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76656" y="320040"/>
            <a:ext cx="1828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20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1463040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0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the category.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457200" y="2468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 it for </a:t>
            </a:r>
            <a:pPr indent="0" marL="0">
              <a:buNone/>
            </a:pPr>
            <a:r>
              <a:rPr lang="en-US" sz="36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years</a:t>
            </a:r>
            <a:pPr indent="0" marL="0">
              <a:buNone/>
            </a:pPr>
            <a:r>
              <a:rPr lang="en-US" sz="36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457200" y="3246120"/>
            <a:ext cx="6126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 is a patent-granted, off-net-by-default tactical platform — built by a U.S. Army veteran and Top-3 U.S. creator (200M+ views, 20+ brand partnerships), with engineering and manufacturing partners already in place.</a:t>
            </a:r>
            <a:endParaRPr lang="en-US" sz="1250" dirty="0"/>
          </a:p>
        </p:txBody>
      </p:sp>
      <p:sp>
        <p:nvSpPr>
          <p:cNvPr id="7" name="Text 5"/>
          <p:cNvSpPr/>
          <p:nvPr/>
        </p:nvSpPr>
        <p:spPr>
          <a:xfrm>
            <a:off x="457200" y="41605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ask: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4416552"/>
            <a:ext cx="6126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$250K seed at a $5M valuation — invest any amount for pro-rata equity, via SAFE.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6766560" y="3200400"/>
            <a:ext cx="2103120" cy="1371600"/>
          </a:xfrm>
          <a:prstGeom prst="rect">
            <a:avLst/>
          </a:prstGeom>
          <a:solidFill>
            <a:srgbClr val="181818"/>
          </a:solidFill>
          <a:ln w="9525">
            <a:solidFill>
              <a:srgbClr val="E8901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903720" y="329184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CONTACT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6903720" y="3547872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Jaylan Mobley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903720" y="384048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spc="100" kern="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jaylan@wartek.co</a:t>
            </a:r>
            <a:endParaRPr lang="en-US" sz="950" dirty="0"/>
          </a:p>
        </p:txBody>
      </p:sp>
      <p:sp>
        <p:nvSpPr>
          <p:cNvPr id="13" name="Text 11"/>
          <p:cNvSpPr/>
          <p:nvPr/>
        </p:nvSpPr>
        <p:spPr>
          <a:xfrm>
            <a:off x="6903720" y="4096512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spc="100" kern="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wartek.co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6903720" y="4352544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spc="100" kern="0" dirty="0">
                <a:solidFill>
                  <a:srgbClr val="A8A8A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704-726-5681</a:t>
            </a:r>
            <a:endParaRPr lang="en-US" sz="950" dirty="0"/>
          </a:p>
        </p:txBody>
      </p:sp>
      <p:sp>
        <p:nvSpPr>
          <p:cNvPr id="15" name="Text 13"/>
          <p:cNvSpPr/>
          <p:nvPr/>
        </p:nvSpPr>
        <p:spPr>
          <a:xfrm>
            <a:off x="457200" y="4846320"/>
            <a:ext cx="8412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i="1" spc="2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WARTEK · The world's first dual-display tactical watch · U.S. Patent No. 12,625,472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19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IMPORTANT DISCLOSURES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298448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fine print.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457200" y="199339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Confidential. </a:t>
            </a:r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Provided for discussion only; not to be copied or distributed without WARTEK, Inc.'s consent.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57200" y="2478024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an offer. </a:t>
            </a:r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not an offer to sell, or a solicitation to buy, any security. Any investment is governed solely by the SAFE and definitive investment agreement, and nothing herein may be relied upon outside those documents.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57200" y="2962656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Forward-looking. </a:t>
            </a:r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Statements about future products, features, timelines, pricing, market size, valuation, returns, or outcomes are illustrative estimates only — not promises, guarantees, or projections — and actual results may differ materially.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57200" y="344728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Investment risk. </a:t>
            </a:r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Any investment is high-risk, illiquid, and may result in total loss of capital. Securities are offered only to accredited investors under applicable exemptions (e.g., Regulation D). Illustrative returns are shown gross of future dilution.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457200" y="39319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Intellectual property. </a:t>
            </a:r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IP (U.S. Patent No. 12,625,472, the WARTEK™ trademark, designs, software, and brand) is owned by WARTEK, Inc. Jaylan Mobley acts solely as Founder &amp; CEO of WARTEK, Inc., not individually.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57200" y="4416552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00" b="1" dirty="0">
                <a:solidFill>
                  <a:srgbClr val="FFAE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Patent. </a:t>
            </a:r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grant does not guarantee validity, enforceability, freedom to operate, non-infringement, or commercial success. Product specifications are targets subject to change.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02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— A NEW CATEGORY —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548640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40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Introducing the
</a:t>
            </a:r>
            <a:pPr indent="0" marL="0">
              <a:buNone/>
            </a:pPr>
            <a:r>
              <a:rPr lang="en-US" sz="40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world's first </a:t>
            </a:r>
            <a:pPr indent="0" marL="0">
              <a:buNone/>
            </a:pPr>
            <a:r>
              <a:rPr lang="en-US" sz="40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dual-display</a:t>
            </a:r>
            <a:endParaRPr lang="en-US" sz="4000" dirty="0"/>
          </a:p>
          <a:p>
            <a:pPr indent="0" marL="0">
              <a:buNone/>
            </a:pPr>
            <a:r>
              <a:rPr lang="en-US" sz="40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tactical watch.</a:t>
            </a:r>
            <a:endParaRPr lang="en-US" sz="4000" dirty="0"/>
          </a:p>
        </p:txBody>
      </p:sp>
      <p:sp>
        <p:nvSpPr>
          <p:cNvPr id="7" name="Shape 5"/>
          <p:cNvSpPr/>
          <p:nvPr/>
        </p:nvSpPr>
        <p:spPr>
          <a:xfrm>
            <a:off x="457200" y="4160520"/>
            <a:ext cx="36576" cy="64008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8" name="Text 6"/>
          <p:cNvSpPr/>
          <p:nvPr/>
        </p:nvSpPr>
        <p:spPr>
          <a:xfrm>
            <a:off x="658368" y="416052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“The prior art does not teach nor suggest”
</a:t>
            </a:r>
            <a:pPr indent="0" marL="0">
              <a:buNone/>
            </a:pPr>
            <a:r>
              <a:rPr lang="en-US" sz="1150" i="1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USPTO Examiner, U.S. Patent No. 12,625,472 · Granted May 2026</a:t>
            </a:r>
            <a:endParaRPr lang="en-US" sz="1150" dirty="0"/>
          </a:p>
        </p:txBody>
      </p:sp>
      <p:pic>
        <p:nvPicPr>
          <p:cNvPr id="9" name="Image 0" descr="/sessions/youthful-exciting-noether/mnt/wartek-site/renders/her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715000" y="1554480"/>
            <a:ext cx="324612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03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INSIGHT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5303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0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Operators wear their watches on the inside of their wrists.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457200" y="2743200"/>
            <a:ext cx="5303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spcAft>
                <a:spcPts val="800"/>
              </a:spcAft>
              <a:buNone/>
            </a:pPr>
            <a:r>
              <a:rPr lang="en-US" sz="13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Across the military, first-responder, and active-enthusiast markets, operators routinely flip their watches to the volar side of the wrist. Quick low-profile glances. No breaking posture. No phone needed. It's a behavior pattern documented across decades.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57200" y="4114800"/>
            <a:ext cx="36576" cy="5029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9" name="Text 7"/>
          <p:cNvSpPr/>
          <p:nvPr/>
        </p:nvSpPr>
        <p:spPr>
          <a:xfrm>
            <a:off x="658368" y="4114800"/>
            <a:ext cx="5212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i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smartwatch on the market is built for the outside of the wrist.</a:t>
            </a:r>
            <a:endParaRPr lang="en-US" sz="1400" dirty="0"/>
          </a:p>
        </p:txBody>
      </p:sp>
      <p:pic>
        <p:nvPicPr>
          <p:cNvPr id="10" name="Image 0" descr="/sessions/youthful-exciting-noether/mnt/wartek-site/renders/on-wris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577840" y="1371600"/>
            <a:ext cx="3383280" cy="2258568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577840" y="3767328"/>
            <a:ext cx="3383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3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Volar wrist · WARTEK in operator orientation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04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SOLUTION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4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displays. One wrist. No interruption.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457200" y="2468880"/>
            <a:ext cx="420624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patent-protected dual-case architecture: one outward-facing display on the back of the wrist for time and notifications, one inward-facing display on the inside for biometrics, GPS, and the data that has to be in line of sight right now. Connected by a single band. Four oversized corner buttons. Touch on both faces.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57200" y="4114800"/>
            <a:ext cx="1280160" cy="640080"/>
          </a:xfrm>
          <a:prstGeom prst="rect">
            <a:avLst/>
          </a:prstGeom>
          <a:solidFill>
            <a:srgbClr val="181818"/>
          </a:solidFill>
          <a:ln w="9525">
            <a:solidFill>
              <a:srgbClr val="26262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4133088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850" b="1" spc="4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DORSAL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57200" y="429768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33×37 mm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57200" y="4544568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· Nav · Alerts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874520" y="4114800"/>
            <a:ext cx="1280160" cy="640080"/>
          </a:xfrm>
          <a:prstGeom prst="rect">
            <a:avLst/>
          </a:prstGeom>
          <a:solidFill>
            <a:srgbClr val="181818"/>
          </a:solidFill>
          <a:ln w="9525">
            <a:solidFill>
              <a:srgbClr val="26262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74520" y="4133088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850" b="1" spc="4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VOLAR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1874520" y="429768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17×32 mm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874520" y="4544568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Biometrics · GPS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3291840" y="4114800"/>
            <a:ext cx="1280160" cy="640080"/>
          </a:xfrm>
          <a:prstGeom prst="rect">
            <a:avLst/>
          </a:prstGeom>
          <a:solidFill>
            <a:srgbClr val="181818"/>
          </a:solidFill>
          <a:ln w="9525">
            <a:solidFill>
              <a:srgbClr val="26262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291840" y="4133088"/>
            <a:ext cx="12801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850" b="1" spc="4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BUTTONS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3291840" y="4297680"/>
            <a:ext cx="1280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4 × Corner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3291840" y="4544568"/>
            <a:ext cx="1280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Glove-ready</a:t>
            </a:r>
            <a:endParaRPr lang="en-US" sz="900" dirty="0"/>
          </a:p>
        </p:txBody>
      </p:sp>
      <p:pic>
        <p:nvPicPr>
          <p:cNvPr id="20" name="Image 0" descr="/sessions/youthful-exciting-noether/mnt/wartek-site/renders/angle-sid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46320" y="1554480"/>
            <a:ext cx="4206240" cy="2368296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4846320" y="4114800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900" spc="3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Side profile · 4 corner buttons, both cases visible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05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WHAT IT DOES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Built for the environments where it matters.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457200" y="210312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57200" y="210312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9" name="Text 7"/>
          <p:cNvSpPr/>
          <p:nvPr/>
        </p:nvSpPr>
        <p:spPr>
          <a:xfrm>
            <a:off x="566928" y="219456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DISPLAYS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566928" y="242316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Touch + tactile hybrid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66928" y="270662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faces. Both touch-capable. Configure per workflow.</a:t>
            </a:r>
            <a:endParaRPr lang="en-US" sz="950" dirty="0"/>
          </a:p>
        </p:txBody>
      </p:sp>
      <p:sp>
        <p:nvSpPr>
          <p:cNvPr id="12" name="Shape 10"/>
          <p:cNvSpPr/>
          <p:nvPr/>
        </p:nvSpPr>
        <p:spPr>
          <a:xfrm>
            <a:off x="2560320" y="210312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2560320" y="210312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4" name="Text 12"/>
          <p:cNvSpPr/>
          <p:nvPr/>
        </p:nvSpPr>
        <p:spPr>
          <a:xfrm>
            <a:off x="2670048" y="219456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BIOMETRICS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2670048" y="242316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Volar PPG sensor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2670048" y="270662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 · HRV · SpO₂ · BP · body temp · continuous.</a:t>
            </a:r>
            <a:endParaRPr lang="en-US" sz="950" dirty="0"/>
          </a:p>
        </p:txBody>
      </p:sp>
      <p:sp>
        <p:nvSpPr>
          <p:cNvPr id="17" name="Shape 15"/>
          <p:cNvSpPr/>
          <p:nvPr/>
        </p:nvSpPr>
        <p:spPr>
          <a:xfrm>
            <a:off x="4663440" y="210312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663440" y="210312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9" name="Text 17"/>
          <p:cNvSpPr/>
          <p:nvPr/>
        </p:nvSpPr>
        <p:spPr>
          <a:xfrm>
            <a:off x="4773168" y="219456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GPS</a:t>
            </a:r>
            <a:endParaRPr lang="en-US" sz="850" dirty="0"/>
          </a:p>
        </p:txBody>
      </p:sp>
      <p:sp>
        <p:nvSpPr>
          <p:cNvPr id="20" name="Text 18"/>
          <p:cNvSpPr/>
          <p:nvPr/>
        </p:nvSpPr>
        <p:spPr>
          <a:xfrm>
            <a:off x="4773168" y="242316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Lat · long · elevation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773168" y="270662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sync, navigation. No phone required.</a:t>
            </a:r>
            <a:endParaRPr lang="en-US" sz="950" dirty="0"/>
          </a:p>
        </p:txBody>
      </p:sp>
      <p:sp>
        <p:nvSpPr>
          <p:cNvPr id="22" name="Shape 20"/>
          <p:cNvSpPr/>
          <p:nvPr/>
        </p:nvSpPr>
        <p:spPr>
          <a:xfrm>
            <a:off x="6766560" y="210312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766560" y="210312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24" name="Text 22"/>
          <p:cNvSpPr/>
          <p:nvPr/>
        </p:nvSpPr>
        <p:spPr>
          <a:xfrm>
            <a:off x="6876288" y="219456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MOTION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876288" y="242316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3-axis accelerometer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6876288" y="270662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Movement, orientation, activity tracking.</a:t>
            </a:r>
            <a:endParaRPr lang="en-US" sz="950" dirty="0"/>
          </a:p>
        </p:txBody>
      </p:sp>
      <p:sp>
        <p:nvSpPr>
          <p:cNvPr id="27" name="Shape 25"/>
          <p:cNvSpPr/>
          <p:nvPr/>
        </p:nvSpPr>
        <p:spPr>
          <a:xfrm>
            <a:off x="457200" y="342900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457200" y="342900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29" name="Text 27"/>
          <p:cNvSpPr/>
          <p:nvPr/>
        </p:nvSpPr>
        <p:spPr>
          <a:xfrm>
            <a:off x="566928" y="352044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STEALTH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566928" y="374904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 mode + black bg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566928" y="403250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Preserves night vision. Low-signature.</a:t>
            </a:r>
            <a:endParaRPr lang="en-US" sz="950" dirty="0"/>
          </a:p>
        </p:txBody>
      </p:sp>
      <p:sp>
        <p:nvSpPr>
          <p:cNvPr id="32" name="Shape 30"/>
          <p:cNvSpPr/>
          <p:nvPr/>
        </p:nvSpPr>
        <p:spPr>
          <a:xfrm>
            <a:off x="2560320" y="342900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2560320" y="342900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34" name="Text 32"/>
          <p:cNvSpPr/>
          <p:nvPr/>
        </p:nvSpPr>
        <p:spPr>
          <a:xfrm>
            <a:off x="2670048" y="352044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POWER</a:t>
            </a:r>
            <a:endParaRPr lang="en-US" sz="850" dirty="0"/>
          </a:p>
        </p:txBody>
      </p:sp>
      <p:sp>
        <p:nvSpPr>
          <p:cNvPr id="35" name="Text 33"/>
          <p:cNvSpPr/>
          <p:nvPr/>
        </p:nvSpPr>
        <p:spPr>
          <a:xfrm>
            <a:off x="2670048" y="374904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Replaceable battery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2670048" y="403250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Rechargeable. Or swap in seconds for multi-day ops.</a:t>
            </a:r>
            <a:endParaRPr lang="en-US" sz="950" dirty="0"/>
          </a:p>
        </p:txBody>
      </p:sp>
      <p:sp>
        <p:nvSpPr>
          <p:cNvPr id="37" name="Shape 35"/>
          <p:cNvSpPr/>
          <p:nvPr/>
        </p:nvSpPr>
        <p:spPr>
          <a:xfrm>
            <a:off x="4663440" y="342900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4663440" y="342900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39" name="Text 37"/>
          <p:cNvSpPr/>
          <p:nvPr/>
        </p:nvSpPr>
        <p:spPr>
          <a:xfrm>
            <a:off x="4773168" y="352044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WATERPROOF</a:t>
            </a:r>
            <a:endParaRPr lang="en-US" sz="850" dirty="0"/>
          </a:p>
        </p:txBody>
      </p:sp>
      <p:sp>
        <p:nvSpPr>
          <p:cNvPr id="40" name="Text 38"/>
          <p:cNvSpPr/>
          <p:nvPr/>
        </p:nvSpPr>
        <p:spPr>
          <a:xfrm>
            <a:off x="4773168" y="374904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Submersion-rated</a:t>
            </a:r>
            <a:endParaRPr lang="en-US" sz="1300" dirty="0"/>
          </a:p>
        </p:txBody>
      </p:sp>
      <p:sp>
        <p:nvSpPr>
          <p:cNvPr id="41" name="Text 39"/>
          <p:cNvSpPr/>
          <p:nvPr/>
        </p:nvSpPr>
        <p:spPr>
          <a:xfrm>
            <a:off x="4773168" y="403250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Sealed seams, gasketed entry. Sweat to dive.</a:t>
            </a:r>
            <a:endParaRPr lang="en-US" sz="950" dirty="0"/>
          </a:p>
        </p:txBody>
      </p:sp>
      <p:sp>
        <p:nvSpPr>
          <p:cNvPr id="42" name="Shape 40"/>
          <p:cNvSpPr/>
          <p:nvPr/>
        </p:nvSpPr>
        <p:spPr>
          <a:xfrm>
            <a:off x="6766560" y="3429000"/>
            <a:ext cx="2011680" cy="123444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6766560" y="3429000"/>
            <a:ext cx="2011680" cy="2286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44" name="Text 42"/>
          <p:cNvSpPr/>
          <p:nvPr/>
        </p:nvSpPr>
        <p:spPr>
          <a:xfrm>
            <a:off x="6876288" y="3520440"/>
            <a:ext cx="1828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SHOCK</a:t>
            </a:r>
            <a:endParaRPr lang="en-US" sz="850" dirty="0"/>
          </a:p>
        </p:txBody>
      </p:sp>
      <p:sp>
        <p:nvSpPr>
          <p:cNvPr id="45" name="Text 43"/>
          <p:cNvSpPr/>
          <p:nvPr/>
        </p:nvSpPr>
        <p:spPr>
          <a:xfrm>
            <a:off x="6876288" y="374904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Rubberized cases</a:t>
            </a:r>
            <a:endParaRPr lang="en-US" sz="1300" dirty="0"/>
          </a:p>
        </p:txBody>
      </p:sp>
      <p:sp>
        <p:nvSpPr>
          <p:cNvPr id="46" name="Text 44"/>
          <p:cNvSpPr/>
          <p:nvPr/>
        </p:nvSpPr>
        <p:spPr>
          <a:xfrm>
            <a:off x="6876288" y="4032504"/>
            <a:ext cx="1828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cases. Drop, impact, abuse.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06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INTELLECTUAL PROPERTY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patented category — not just a product.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457200" y="2194560"/>
            <a:ext cx="4023360" cy="2331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457200" y="2194560"/>
            <a:ext cx="4023360" cy="32004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2331720"/>
            <a:ext cx="3749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U.S. PATENT — GRANTED &amp; ENFORCEABLE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640080" y="2670048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PATENT NO.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2240280" y="267004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12,625,472 B2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40080" y="2889504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APPLICATION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2240280" y="2889504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18/197,777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40080" y="3108960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FILED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2240280" y="3108960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16, 2023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640080" y="3328416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GRANTED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2240280" y="3328416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12, 2026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640080" y="3547872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INVENTOR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2240280" y="3547872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Jaylan Mobley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40080" y="3767328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EXAMINER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2240280" y="3767328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Sean Kayes · Art Unit 2844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640080" y="3986784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CLAIMS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2240280" y="3986784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18 (granted)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640080" y="4206240"/>
            <a:ext cx="1554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TERM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2240280" y="4206240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5F5F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Through 2044</a:t>
            </a:r>
            <a:endParaRPr lang="en-US" sz="1000" dirty="0"/>
          </a:p>
        </p:txBody>
      </p:sp>
      <p:sp>
        <p:nvSpPr>
          <p:cNvPr id="26" name="Shape 24"/>
          <p:cNvSpPr/>
          <p:nvPr/>
        </p:nvSpPr>
        <p:spPr>
          <a:xfrm>
            <a:off x="4754880" y="2194560"/>
            <a:ext cx="4114800" cy="233172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4754880" y="2194560"/>
            <a:ext cx="36576" cy="2331720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28" name="Text 26"/>
          <p:cNvSpPr/>
          <p:nvPr/>
        </p:nvSpPr>
        <p:spPr>
          <a:xfrm>
            <a:off x="4937760" y="233172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EXAMINER'S STATEMENT OF REASONS FOR ALLOWANCE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4937760" y="251460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600" b="1" dirty="0">
                <a:solidFill>
                  <a:srgbClr val="E890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</a:t>
            </a:r>
            <a:endParaRPr lang="en-US" sz="3600" dirty="0"/>
          </a:p>
        </p:txBody>
      </p:sp>
      <p:sp>
        <p:nvSpPr>
          <p:cNvPr id="30" name="Text 28"/>
          <p:cNvSpPr/>
          <p:nvPr/>
        </p:nvSpPr>
        <p:spPr>
          <a:xfrm>
            <a:off x="4937760" y="2834640"/>
            <a:ext cx="38404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i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prior art does not teach nor suggest the limitations of previous claim 7 now incorporated into claim 1, in combination with the other limitations of claim 1.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4937760" y="416052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6A6A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U.S. Patent and Trademark Office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457200" y="461772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i="1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federal government's own examiner — after a full prior-art search — confirmed there is nothing else like this in existence. That is the legal definition of "world's first."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07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WHERE IT COUNTS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Reading biometrics from the side they're actually visible on.</a:t>
            </a:r>
            <a:endParaRPr lang="en-US" sz="2200" dirty="0"/>
          </a:p>
        </p:txBody>
      </p:sp>
      <p:pic>
        <p:nvPicPr>
          <p:cNvPr id="7" name="Image 0" descr="/sessions/youthful-exciting-noether/mnt/wartek-site/renders/angle-volar-fro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57200" y="2240280"/>
            <a:ext cx="3017520" cy="170078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457200" y="4023360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Volar biometric contact surface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3474720" y="2148840"/>
            <a:ext cx="539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consumer wearable measures the same way — light shined through skin, blood-pulse signal read by a photosensor. The science is sound. The placement is a compromise.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474720" y="3108960"/>
            <a:ext cx="539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WARTEK's dual-case architecture removes the compromise. The biometric sensor sits against the volar wrist — thinner skin, higher vascular density, the same anatomy a medic palpates to take a pulse.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57200" y="4297680"/>
            <a:ext cx="2743200" cy="45720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48640" y="4315968"/>
            <a:ext cx="914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~20%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463040" y="4315968"/>
            <a:ext cx="1691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cardiac patients with unreadable dorsal PPG had readings restored by moving the sensor to the volar wrist.¹</a:t>
            </a:r>
            <a:endParaRPr lang="en-US" sz="750" dirty="0"/>
          </a:p>
        </p:txBody>
      </p:sp>
      <p:sp>
        <p:nvSpPr>
          <p:cNvPr id="14" name="Shape 11"/>
          <p:cNvSpPr/>
          <p:nvPr/>
        </p:nvSpPr>
        <p:spPr>
          <a:xfrm>
            <a:off x="3291840" y="4297680"/>
            <a:ext cx="2743200" cy="45720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3383280" y="4315968"/>
            <a:ext cx="914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↑ Density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4297680" y="4315968"/>
            <a:ext cx="1691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vascular density, thinner skin, and fewer hair follicles than the dorsal side — anatomically superior.²</a:t>
            </a:r>
            <a:endParaRPr lang="en-US" sz="750" dirty="0"/>
          </a:p>
        </p:txBody>
      </p:sp>
      <p:sp>
        <p:nvSpPr>
          <p:cNvPr id="17" name="Shape 14"/>
          <p:cNvSpPr/>
          <p:nvPr/>
        </p:nvSpPr>
        <p:spPr>
          <a:xfrm>
            <a:off x="6126480" y="4297680"/>
            <a:ext cx="2743200" cy="45720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217920" y="4315968"/>
            <a:ext cx="914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EMS-std.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7132320" y="4315968"/>
            <a:ext cx="16916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radial pulse — standard pulse-check site in pre-hospital and clinical medicine — runs through the volar wrist.</a:t>
            </a:r>
            <a:endParaRPr lang="en-US" sz="750" dirty="0"/>
          </a:p>
        </p:txBody>
      </p:sp>
      <p:sp>
        <p:nvSpPr>
          <p:cNvPr id="20" name="Text 17"/>
          <p:cNvSpPr/>
          <p:nvPr/>
        </p:nvSpPr>
        <p:spPr>
          <a:xfrm>
            <a:off x="457200" y="4846320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00" i="1" spc="1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¹ Schoutens et al., European Heart Journal — Digital Health (2025).   ² PLOS Digital Health (2024).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08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ARCHITECTURE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Off-net by default. Connected by choice.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457200" y="205740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WARTEK ships ready to operate completely off-grid. No phone tether. No app required. No cloud account. No telemetry. The watch is the platform — the app and hub are optional.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457200" y="2697480"/>
            <a:ext cx="2743200" cy="2011680"/>
          </a:xfrm>
          <a:prstGeom prst="rect">
            <a:avLst/>
          </a:prstGeom>
          <a:solidFill>
            <a:srgbClr val="181818"/>
          </a:solidFill>
          <a:ln w="12700">
            <a:solidFill>
              <a:srgbClr val="E8901C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2697480"/>
            <a:ext cx="2743200" cy="36576"/>
          </a:xfrm>
          <a:prstGeom prst="rect">
            <a:avLst/>
          </a:prstGeom>
          <a:solidFill>
            <a:srgbClr val="E8901C"/>
          </a:solidFill>
          <a:ln/>
        </p:spPr>
      </p:sp>
      <p:sp>
        <p:nvSpPr>
          <p:cNvPr id="10" name="Text 8"/>
          <p:cNvSpPr/>
          <p:nvPr/>
        </p:nvSpPr>
        <p:spPr>
          <a:xfrm>
            <a:off x="594360" y="280720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spc="3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TIER 1 · ALWAYS ACTIVE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594360" y="306324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Watch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594360" y="344728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Standalone operation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594360" y="3685032"/>
            <a:ext cx="2468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Fully self-contained from unboxing. Dual displays, biometrics, GPS, navigation, history, configuration — all on the device. No external dependencies. Ever.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594360" y="4416552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spc="2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OFF-NET  ·  NO PHONE  ·  ZERO TELEMETRY</a:t>
            </a:r>
            <a:endParaRPr lang="en-US" sz="800" dirty="0"/>
          </a:p>
        </p:txBody>
      </p:sp>
      <p:sp>
        <p:nvSpPr>
          <p:cNvPr id="15" name="Shape 13"/>
          <p:cNvSpPr/>
          <p:nvPr/>
        </p:nvSpPr>
        <p:spPr>
          <a:xfrm>
            <a:off x="3291840" y="2697480"/>
            <a:ext cx="2743200" cy="201168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3291840" y="2697480"/>
            <a:ext cx="2743200" cy="36576"/>
          </a:xfrm>
          <a:prstGeom prst="rect">
            <a:avLst/>
          </a:prstGeom>
          <a:solidFill>
            <a:srgbClr val="6A6A6A"/>
          </a:solidFill>
          <a:ln/>
        </p:spPr>
      </p:sp>
      <p:sp>
        <p:nvSpPr>
          <p:cNvPr id="17" name="Text 15"/>
          <p:cNvSpPr/>
          <p:nvPr/>
        </p:nvSpPr>
        <p:spPr>
          <a:xfrm>
            <a:off x="3429000" y="280720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spc="3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TIER 2 · OPTIONAL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3429000" y="306324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App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3429000" y="344728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Personal analytics &amp; sync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3429000" y="3685032"/>
            <a:ext cx="2468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Pair for long-term graphs, multi-device sync, deeper trends, or to push data into Strava, Apple Health, or Garmin Connect. Opt in when you want to.</a:t>
            </a:r>
            <a:endParaRPr lang="en-US" sz="950" dirty="0"/>
          </a:p>
        </p:txBody>
      </p:sp>
      <p:sp>
        <p:nvSpPr>
          <p:cNvPr id="21" name="Text 19"/>
          <p:cNvSpPr/>
          <p:nvPr/>
        </p:nvSpPr>
        <p:spPr>
          <a:xfrm>
            <a:off x="3429000" y="4416552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OPT-IN  ·  BLUETOOTH  ·  PRIVATE BY DEFAULT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6126480" y="2697480"/>
            <a:ext cx="2743200" cy="2011680"/>
          </a:xfrm>
          <a:prstGeom prst="rect">
            <a:avLst/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126480" y="2697480"/>
            <a:ext cx="2743200" cy="36576"/>
          </a:xfrm>
          <a:prstGeom prst="rect">
            <a:avLst/>
          </a:prstGeom>
          <a:solidFill>
            <a:srgbClr val="6A6A6A"/>
          </a:solidFill>
          <a:ln/>
        </p:spPr>
      </p:sp>
      <p:sp>
        <p:nvSpPr>
          <p:cNvPr id="24" name="Text 22"/>
          <p:cNvSpPr/>
          <p:nvPr/>
        </p:nvSpPr>
        <p:spPr>
          <a:xfrm>
            <a:off x="6263640" y="280720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spc="3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TIER 3 · OPTIONAL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6263640" y="306324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Hub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6263640" y="344728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Off-net team monitoring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6263640" y="3685032"/>
            <a:ext cx="24688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95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squad leaders, unit medics, training cadres. Real-time team biometrics without an internet connection. Local encrypted mesh. Never touches the public net.</a:t>
            </a:r>
            <a:endParaRPr lang="en-US" sz="950" dirty="0"/>
          </a:p>
        </p:txBody>
      </p:sp>
      <p:sp>
        <p:nvSpPr>
          <p:cNvPr id="28" name="Text 26"/>
          <p:cNvSpPr/>
          <p:nvPr/>
        </p:nvSpPr>
        <p:spPr>
          <a:xfrm>
            <a:off x="6263640" y="4416552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OFF-NET  ·  ENCRYPTED MESH  ·  TEAM USE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457200" y="4800600"/>
            <a:ext cx="84124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i="1" dirty="0">
                <a:solidFill>
                  <a:srgbClr val="6A6A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Firmware updates are signed, user-initiated, and air-gappable. Cable, app, or hub — your call. The watch never updates itself.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422910"/>
            <a:ext cx="96012" cy="96012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3" name="Text 1"/>
          <p:cNvSpPr/>
          <p:nvPr/>
        </p:nvSpPr>
        <p:spPr>
          <a:xfrm>
            <a:off x="621792" y="320040"/>
            <a:ext cx="137160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50" b="1" spc="800" kern="0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WARTEK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8229600" y="4800600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spc="300" kern="0" dirty="0">
                <a:solidFill>
                  <a:srgbClr val="4A4A4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09 / 19</a:t>
            </a:r>
            <a:endParaRPr lang="en-US" sz="900" dirty="0"/>
          </a:p>
        </p:txBody>
      </p:sp>
      <p:sp>
        <p:nvSpPr>
          <p:cNvPr id="5" name="Text 3"/>
          <p:cNvSpPr/>
          <p:nvPr/>
        </p:nvSpPr>
        <p:spPr>
          <a:xfrm>
            <a:off x="457200" y="96012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spc="400" kern="0" dirty="0">
                <a:solidFill>
                  <a:srgbClr val="E8901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THE COMPANION APP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325880"/>
            <a:ext cx="51206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the app when you want more.</a:t>
            </a:r>
            <a:endParaRPr lang="en-US" sz="2200" dirty="0"/>
          </a:p>
          <a:p>
            <a:pPr indent="0" marL="0">
              <a:buNone/>
            </a:pPr>
            <a:r>
              <a:rPr lang="en-US" sz="22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Don't when you don't.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457200" y="2514600"/>
            <a:ext cx="5120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live, interactive prototype is already built. Demo-ready today.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57200" y="3063240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9" name="Text 7"/>
          <p:cNvSpPr/>
          <p:nvPr/>
        </p:nvSpPr>
        <p:spPr>
          <a:xfrm>
            <a:off x="658368" y="2971800"/>
            <a:ext cx="4572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biometrics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658368" y="3182112"/>
            <a:ext cx="4937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HR, HRV, SpO₂, body temp, BP, all streaming from the volar sensor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457200" y="3520440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12" name="Text 10"/>
          <p:cNvSpPr/>
          <p:nvPr/>
        </p:nvSpPr>
        <p:spPr>
          <a:xfrm>
            <a:off x="658368" y="3429000"/>
            <a:ext cx="4572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Watch configuration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658368" y="3639312"/>
            <a:ext cx="4937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Set per-face data, input mode, stealth settings — from your phone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57200" y="3977640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15" name="Text 13"/>
          <p:cNvSpPr/>
          <p:nvPr/>
        </p:nvSpPr>
        <p:spPr>
          <a:xfrm>
            <a:off x="658368" y="3886200"/>
            <a:ext cx="4572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Squad view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658368" y="4096512"/>
            <a:ext cx="4937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 leads &amp; unit medics monitor everyone's vitals on a single screen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57200" y="4434840"/>
            <a:ext cx="91440" cy="91440"/>
          </a:xfrm>
          <a:prstGeom prst="ellipse">
            <a:avLst/>
          </a:prstGeom>
          <a:solidFill>
            <a:srgbClr val="E8901C"/>
          </a:solidFill>
          <a:ln/>
        </p:spPr>
      </p:sp>
      <p:sp>
        <p:nvSpPr>
          <p:cNvPr id="18" name="Text 16"/>
          <p:cNvSpPr/>
          <p:nvPr/>
        </p:nvSpPr>
        <p:spPr>
          <a:xfrm>
            <a:off x="658368" y="4343400"/>
            <a:ext cx="45720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Privacy by default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658368" y="4553712"/>
            <a:ext cx="49377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A8A8A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On-device only. No ad networks. Optional opt-in cloud sync.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5669280" y="1325880"/>
            <a:ext cx="2743200" cy="3383280"/>
          </a:xfrm>
          <a:prstGeom prst="roundRect">
            <a:avLst>
              <a:gd name="adj" fmla="val 8333"/>
            </a:avLst>
          </a:prstGeom>
          <a:solidFill>
            <a:srgbClr val="0A0A0A"/>
          </a:solidFill>
          <a:ln w="25400">
            <a:solidFill>
              <a:srgbClr val="2A2A2A"/>
            </a:solidFill>
            <a:prstDash val="solid"/>
          </a:ln>
          <a:effectLst>
            <a:outerShdw sx="100000" sy="100000" kx="0" ky="0" algn="bl" rotWithShape="0" blurRad="152400" dist="50800" dir="5400000">
              <a:srgbClr val="000000">
                <a:alpha val="50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5742432" y="1399032"/>
            <a:ext cx="2596896" cy="3236976"/>
          </a:xfrm>
          <a:prstGeom prst="roundRect">
            <a:avLst>
              <a:gd name="adj" fmla="val 7042"/>
            </a:avLst>
          </a:prstGeom>
          <a:solidFill>
            <a:srgbClr val="0A0A0A"/>
          </a:solidFill>
          <a:ln/>
        </p:spPr>
      </p:sp>
      <p:sp>
        <p:nvSpPr>
          <p:cNvPr id="22" name="Shape 20"/>
          <p:cNvSpPr/>
          <p:nvPr/>
        </p:nvSpPr>
        <p:spPr>
          <a:xfrm>
            <a:off x="6720840" y="1472184"/>
            <a:ext cx="640080" cy="128016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/>
        </p:spPr>
      </p:sp>
      <p:sp>
        <p:nvSpPr>
          <p:cNvPr id="23" name="Text 21"/>
          <p:cNvSpPr/>
          <p:nvPr/>
        </p:nvSpPr>
        <p:spPr>
          <a:xfrm>
            <a:off x="5897880" y="1709928"/>
            <a:ext cx="2286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spc="3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ALPHA TEAM</a:t>
            </a: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5897880" y="1892808"/>
            <a:ext cx="2286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Active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897880" y="2286000"/>
            <a:ext cx="2286000" cy="384048"/>
          </a:xfrm>
          <a:prstGeom prst="roundRect">
            <a:avLst>
              <a:gd name="adj" fmla="val 14286"/>
            </a:avLst>
          </a:prstGeom>
          <a:solidFill>
            <a:srgbClr val="181818"/>
          </a:solidFill>
          <a:ln w="12700">
            <a:solidFill>
              <a:srgbClr val="EF4444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5961888" y="2350008"/>
            <a:ext cx="256032" cy="256032"/>
          </a:xfrm>
          <a:prstGeom prst="ellipse">
            <a:avLst/>
          </a:prstGeom>
          <a:solidFill>
            <a:srgbClr val="1F1F1F"/>
          </a:solidFill>
          <a:ln w="6350">
            <a:solidFill>
              <a:srgbClr val="EF4444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961888" y="235000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</a:t>
            </a:r>
            <a:endParaRPr lang="en-US" sz="800" dirty="0"/>
          </a:p>
        </p:txBody>
      </p:sp>
      <p:sp>
        <p:nvSpPr>
          <p:cNvPr id="28" name="Text 26"/>
          <p:cNvSpPr/>
          <p:nvPr/>
        </p:nvSpPr>
        <p:spPr>
          <a:xfrm>
            <a:off x="6272784" y="234086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D. Reyes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6272784" y="2468880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Medic</a:t>
            </a:r>
            <a:endParaRPr lang="en-US" sz="650" dirty="0"/>
          </a:p>
        </p:txBody>
      </p:sp>
      <p:sp>
        <p:nvSpPr>
          <p:cNvPr id="30" name="Text 28"/>
          <p:cNvSpPr/>
          <p:nvPr/>
        </p:nvSpPr>
        <p:spPr>
          <a:xfrm>
            <a:off x="7699248" y="2350008"/>
            <a:ext cx="4206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EF444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168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8119872" y="2350008"/>
            <a:ext cx="182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BPM</a:t>
            </a:r>
            <a:endParaRPr lang="en-US" sz="600" dirty="0"/>
          </a:p>
        </p:txBody>
      </p:sp>
      <p:sp>
        <p:nvSpPr>
          <p:cNvPr id="32" name="Shape 30"/>
          <p:cNvSpPr/>
          <p:nvPr/>
        </p:nvSpPr>
        <p:spPr>
          <a:xfrm>
            <a:off x="5897880" y="2743200"/>
            <a:ext cx="2286000" cy="384048"/>
          </a:xfrm>
          <a:prstGeom prst="roundRect">
            <a:avLst>
              <a:gd name="adj" fmla="val 14286"/>
            </a:avLst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5961888" y="2807208"/>
            <a:ext cx="256032" cy="256032"/>
          </a:xfrm>
          <a:prstGeom prst="ellipse">
            <a:avLst/>
          </a:prstGeom>
          <a:solidFill>
            <a:srgbClr val="1F1F1F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5961888" y="280720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MS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6272784" y="279806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M. Singh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6272784" y="2926080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Comms</a:t>
            </a:r>
            <a:endParaRPr lang="en-US" sz="650" dirty="0"/>
          </a:p>
        </p:txBody>
      </p:sp>
      <p:sp>
        <p:nvSpPr>
          <p:cNvPr id="37" name="Text 35"/>
          <p:cNvSpPr/>
          <p:nvPr/>
        </p:nvSpPr>
        <p:spPr>
          <a:xfrm>
            <a:off x="7699248" y="2807208"/>
            <a:ext cx="4206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FACC1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132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8119872" y="2807208"/>
            <a:ext cx="182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BPM</a:t>
            </a:r>
            <a:endParaRPr lang="en-US" sz="600" dirty="0"/>
          </a:p>
        </p:txBody>
      </p:sp>
      <p:sp>
        <p:nvSpPr>
          <p:cNvPr id="39" name="Shape 37"/>
          <p:cNvSpPr/>
          <p:nvPr/>
        </p:nvSpPr>
        <p:spPr>
          <a:xfrm>
            <a:off x="5897880" y="3200400"/>
            <a:ext cx="2286000" cy="384048"/>
          </a:xfrm>
          <a:prstGeom prst="roundRect">
            <a:avLst>
              <a:gd name="adj" fmla="val 14286"/>
            </a:avLst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5961888" y="3264408"/>
            <a:ext cx="256032" cy="256032"/>
          </a:xfrm>
          <a:prstGeom prst="ellipse">
            <a:avLst/>
          </a:prstGeom>
          <a:solidFill>
            <a:srgbClr val="1F1F1F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5961888" y="326440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JM</a:t>
            </a:r>
            <a:endParaRPr lang="en-US" sz="800" dirty="0"/>
          </a:p>
        </p:txBody>
      </p:sp>
      <p:sp>
        <p:nvSpPr>
          <p:cNvPr id="42" name="Text 40"/>
          <p:cNvSpPr/>
          <p:nvPr/>
        </p:nvSpPr>
        <p:spPr>
          <a:xfrm>
            <a:off x="6272784" y="325526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J. Mobley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6272784" y="3383280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Lead</a:t>
            </a:r>
            <a:endParaRPr lang="en-US" sz="650" dirty="0"/>
          </a:p>
        </p:txBody>
      </p:sp>
      <p:sp>
        <p:nvSpPr>
          <p:cNvPr id="44" name="Text 42"/>
          <p:cNvSpPr/>
          <p:nvPr/>
        </p:nvSpPr>
        <p:spPr>
          <a:xfrm>
            <a:off x="7699248" y="3264408"/>
            <a:ext cx="4206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4ADE8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72</a:t>
            </a:r>
            <a:endParaRPr lang="en-US" sz="1300" dirty="0"/>
          </a:p>
        </p:txBody>
      </p:sp>
      <p:sp>
        <p:nvSpPr>
          <p:cNvPr id="45" name="Text 43"/>
          <p:cNvSpPr/>
          <p:nvPr/>
        </p:nvSpPr>
        <p:spPr>
          <a:xfrm>
            <a:off x="8119872" y="3264408"/>
            <a:ext cx="182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BPM</a:t>
            </a:r>
            <a:endParaRPr lang="en-US" sz="600" dirty="0"/>
          </a:p>
        </p:txBody>
      </p:sp>
      <p:sp>
        <p:nvSpPr>
          <p:cNvPr id="46" name="Shape 44"/>
          <p:cNvSpPr/>
          <p:nvPr/>
        </p:nvSpPr>
        <p:spPr>
          <a:xfrm>
            <a:off x="5897880" y="3657600"/>
            <a:ext cx="2286000" cy="384048"/>
          </a:xfrm>
          <a:prstGeom prst="roundRect">
            <a:avLst>
              <a:gd name="adj" fmla="val 14286"/>
            </a:avLst>
          </a:prstGeom>
          <a:solidFill>
            <a:srgbClr val="181818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961888" y="3721608"/>
            <a:ext cx="256032" cy="256032"/>
          </a:xfrm>
          <a:prstGeom prst="ellipse">
            <a:avLst/>
          </a:prstGeom>
          <a:solidFill>
            <a:srgbClr val="1F1F1F"/>
          </a:solidFill>
          <a:ln w="6350">
            <a:solidFill>
              <a:srgbClr val="262626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5961888" y="372160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TK</a:t>
            </a:r>
            <a:endParaRPr lang="en-US" sz="800" dirty="0"/>
          </a:p>
        </p:txBody>
      </p:sp>
      <p:sp>
        <p:nvSpPr>
          <p:cNvPr id="49" name="Text 47"/>
          <p:cNvSpPr/>
          <p:nvPr/>
        </p:nvSpPr>
        <p:spPr>
          <a:xfrm>
            <a:off x="6272784" y="371246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T. Kowalski</a:t>
            </a:r>
            <a:endParaRPr lang="en-US" sz="900" dirty="0"/>
          </a:p>
        </p:txBody>
      </p:sp>
      <p:sp>
        <p:nvSpPr>
          <p:cNvPr id="50" name="Text 48"/>
          <p:cNvSpPr/>
          <p:nvPr/>
        </p:nvSpPr>
        <p:spPr>
          <a:xfrm>
            <a:off x="6272784" y="3840480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Breach</a:t>
            </a:r>
            <a:endParaRPr lang="en-US" sz="650" dirty="0"/>
          </a:p>
        </p:txBody>
      </p:sp>
      <p:sp>
        <p:nvSpPr>
          <p:cNvPr id="51" name="Text 49"/>
          <p:cNvSpPr/>
          <p:nvPr/>
        </p:nvSpPr>
        <p:spPr>
          <a:xfrm>
            <a:off x="7699248" y="3721608"/>
            <a:ext cx="4206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300" b="1" dirty="0">
                <a:solidFill>
                  <a:srgbClr val="4ADE8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68</a:t>
            </a:r>
            <a:endParaRPr lang="en-US" sz="1300" dirty="0"/>
          </a:p>
        </p:txBody>
      </p:sp>
      <p:sp>
        <p:nvSpPr>
          <p:cNvPr id="52" name="Text 50"/>
          <p:cNvSpPr/>
          <p:nvPr/>
        </p:nvSpPr>
        <p:spPr>
          <a:xfrm>
            <a:off x="8119872" y="3721608"/>
            <a:ext cx="182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600" spc="1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BPM</a:t>
            </a:r>
            <a:endParaRPr lang="en-US" sz="600" dirty="0"/>
          </a:p>
        </p:txBody>
      </p:sp>
      <p:sp>
        <p:nvSpPr>
          <p:cNvPr id="53" name="Text 51"/>
          <p:cNvSpPr/>
          <p:nvPr/>
        </p:nvSpPr>
        <p:spPr>
          <a:xfrm>
            <a:off x="5394960" y="4773168"/>
            <a:ext cx="3017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spc="200" kern="0" dirty="0">
                <a:solidFill>
                  <a:srgbClr val="6A6A6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Squad View · live mockup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WARTEK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WARTEK — Dual-Display Tactical Watch</dc:title>
  <dc:subject>Investment Pitch Deck</dc:subject>
  <dc:creator>Jaylan Mobley</dc:creator>
  <cp:lastModifiedBy>Jaylan Mobley</cp:lastModifiedBy>
  <cp:revision>1</cp:revision>
  <dcterms:created xsi:type="dcterms:W3CDTF">2026-06-19T00:36:23Z</dcterms:created>
  <dcterms:modified xsi:type="dcterms:W3CDTF">2026-06-19T00:36:23Z</dcterms:modified>
</cp:coreProperties>
</file>